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2"/>
  </p:notesMasterIdLst>
  <p:handoutMasterIdLst>
    <p:handoutMasterId r:id="rId13"/>
  </p:handoutMasterIdLst>
  <p:sldIdLst>
    <p:sldId id="259" r:id="rId2"/>
    <p:sldId id="260" r:id="rId3"/>
    <p:sldId id="264" r:id="rId4"/>
    <p:sldId id="265" r:id="rId5"/>
    <p:sldId id="266" r:id="rId6"/>
    <p:sldId id="267" r:id="rId7"/>
    <p:sldId id="262" r:id="rId8"/>
    <p:sldId id="268" r:id="rId9"/>
    <p:sldId id="261" r:id="rId10"/>
    <p:sldId id="263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4" userDrawn="1">
          <p15:clr>
            <a:srgbClr val="A4A3A4"/>
          </p15:clr>
        </p15:guide>
        <p15:guide id="3" orient="horz" pos="4144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orient="horz" pos="1136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86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orient="horz" pos="2160"/>
        <p:guide orient="horz" pos="304"/>
        <p:guide orient="horz" pos="4144"/>
        <p:guide orient="horz" pos="3952"/>
        <p:guide orient="horz" pos="1136"/>
        <p:guide pos="3839"/>
        <p:guide pos="191"/>
        <p:guide pos="7486"/>
        <p:guide pos="576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4C6E1-AF92-4FB7-A013-0B520EBC30AE}" type="datetimeFigureOut">
              <a:rPr lang="en-US"/>
              <a:t>12/11/2018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2D9BF-D574-4807-B36C-9E2A025BE82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10850-0874-4A61-99B4-D613C5E8D9EA}" type="datetimeFigureOut">
              <a:rPr lang="en-US"/>
              <a:t>12/11/2018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EC53-F507-411E-9ADC-FBCFECE09D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246" y="1828800"/>
            <a:ext cx="9220200" cy="2147926"/>
          </a:xfrm>
        </p:spPr>
        <p:txBody>
          <a:bodyPr anchor="ctr">
            <a:normAutofit/>
          </a:bodyPr>
          <a:lstStyle>
            <a:lvl1pPr algn="ctr">
              <a:defRPr sz="4400" cap="all" normalizeH="0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8246" y="4063998"/>
            <a:ext cx="9220200" cy="1016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12/11/2018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lternat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anchor="b" anchorCtr="0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240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07869" y="482602"/>
            <a:ext cx="6602281" cy="5842001"/>
          </a:xfrm>
          <a:noFill/>
          <a:ln w="952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2" indent="0">
              <a:buNone/>
              <a:defRPr sz="2700"/>
            </a:lvl5pPr>
            <a:lvl6pPr marL="3047466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2" indent="0">
              <a:buNone/>
              <a:defRPr sz="1200"/>
            </a:lvl5pPr>
            <a:lvl6pPr marL="3047466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12/11/2018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669581">
              <a:defRPr baseline="0"/>
            </a:lvl6pPr>
            <a:lvl7pPr marL="2669581">
              <a:defRPr baseline="0"/>
            </a:lvl7pPr>
            <a:lvl8pPr marL="2669581">
              <a:defRPr baseline="0"/>
            </a:lvl8pPr>
            <a:lvl9pPr marL="2669581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40043" y="685800"/>
            <a:ext cx="1843982" cy="5588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163" y="685800"/>
            <a:ext cx="9040045" cy="5588002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163" y="1803401"/>
            <a:ext cx="10360501" cy="447040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524002"/>
            <a:ext cx="9751060" cy="1992597"/>
          </a:xfrm>
        </p:spPr>
        <p:txBody>
          <a:bodyPr anchor="b" anchorCtr="0">
            <a:noAutofit/>
          </a:bodyPr>
          <a:lstStyle>
            <a:lvl1pPr algn="ctr">
              <a:defRPr sz="4400" b="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 marL="2669581">
              <a:defRPr sz="1400"/>
            </a:lvl7pPr>
            <a:lvl8pPr marL="2669581">
              <a:defRPr sz="1400"/>
            </a:lvl8pPr>
            <a:lvl9pPr marL="2669581"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 baseline="0"/>
            </a:lvl6pPr>
            <a:lvl7pPr marL="2669581">
              <a:defRPr sz="1400" baseline="0"/>
            </a:lvl7pPr>
            <a:lvl8pPr marL="2669581">
              <a:defRPr sz="1400" baseline="0"/>
            </a:lvl8pPr>
            <a:lvl9pPr marL="2669581"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2" indent="0">
              <a:buNone/>
              <a:defRPr sz="2100" b="1"/>
            </a:lvl5pPr>
            <a:lvl6pPr marL="3047466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/>
            </a:lvl6pPr>
            <a:lvl7pPr marL="2669581">
              <a:defRPr sz="1400"/>
            </a:lvl7pPr>
            <a:lvl8pPr marL="2669581">
              <a:defRPr sz="1400"/>
            </a:lvl8pPr>
            <a:lvl9pPr marL="2669581"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2" indent="0">
              <a:buNone/>
              <a:defRPr sz="2100" b="1"/>
            </a:lvl5pPr>
            <a:lvl6pPr marL="3047466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/>
            </a:lvl6pPr>
            <a:lvl7pPr marL="2669581">
              <a:defRPr sz="1400"/>
            </a:lvl7pPr>
            <a:lvl8pPr marL="2669581">
              <a:defRPr sz="1400" baseline="0"/>
            </a:lvl8pPr>
            <a:lvl9pPr marL="2669581"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12/11/2018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12/11/2018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507868" y="482602"/>
            <a:ext cx="6602280" cy="584200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2" indent="0">
              <a:buNone/>
              <a:defRPr sz="1200"/>
            </a:lvl5pPr>
            <a:lvl6pPr marL="3047466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12/11/2018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134" y="1905000"/>
            <a:ext cx="5180251" cy="1727200"/>
          </a:xfrm>
        </p:spPr>
        <p:txBody>
          <a:bodyPr anchor="b" anchorCtr="0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240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07870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2" indent="0">
              <a:buNone/>
              <a:defRPr sz="2700"/>
            </a:lvl5pPr>
            <a:lvl6pPr marL="3047466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134" y="3733800"/>
            <a:ext cx="5180251" cy="17272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2" indent="0">
              <a:buNone/>
              <a:defRPr sz="1200"/>
            </a:lvl5pPr>
            <a:lvl6pPr marL="3047466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12/11/2018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3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163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B9B9059-F1D6-41D0-95CF-D21CAA096B3A}" type="datetimeFigureOut">
              <a:rPr lang="en-US" smtClean="0"/>
              <a:pPr/>
              <a:t>12/11/2018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5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hyperlink" Target="https://blog.openai.com/learning-dexterity/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Rishi Jonathan Rebello</a:t>
            </a:r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2352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3" y="2133601"/>
            <a:ext cx="10360501" cy="4140200"/>
          </a:xfrm>
        </p:spPr>
        <p:txBody>
          <a:bodyPr>
            <a:normAutofit/>
          </a:bodyPr>
          <a:lstStyle/>
          <a:p>
            <a:r>
              <a:rPr lang="en-US" sz="2400" dirty="0"/>
              <a:t>Machine Learning Types</a:t>
            </a:r>
          </a:p>
          <a:p>
            <a:r>
              <a:rPr lang="en-US" sz="2400" dirty="0"/>
              <a:t>Markov Decision Processes</a:t>
            </a:r>
          </a:p>
          <a:p>
            <a:r>
              <a:rPr lang="en-US" sz="2400" dirty="0"/>
              <a:t>Q-Learning</a:t>
            </a:r>
          </a:p>
          <a:p>
            <a:r>
              <a:rPr lang="en-US" sz="2400" dirty="0"/>
              <a:t>Deep Reinforcement Learning</a:t>
            </a:r>
          </a:p>
          <a:p>
            <a:r>
              <a:rPr lang="en-US" sz="2400" dirty="0"/>
              <a:t>Applications of Reinforcement Learning</a:t>
            </a:r>
          </a:p>
          <a:p>
            <a:r>
              <a:rPr lang="en-US" sz="2400" dirty="0"/>
              <a:t>Questions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 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/>
              <p:cNvSpPr>
                <a:spLocks noGrp="1"/>
              </p:cNvSpPr>
              <p:nvPr>
                <p:ph idx="1"/>
              </p:nvPr>
            </p:nvSpPr>
            <p:spPr>
              <a:xfrm>
                <a:off x="914163" y="2133601"/>
                <a:ext cx="10360501" cy="4140200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lang="en-US" sz="3200" dirty="0"/>
                  <a:t>Supervised Learning</a:t>
                </a:r>
              </a:p>
              <a:p>
                <a:pPr marL="548640" lvl="2" indent="0">
                  <a:buNone/>
                </a:pPr>
                <a:r>
                  <a:rPr lang="en-US" sz="2400" dirty="0"/>
                  <a:t>Given 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	-&gt; 	Determine f(x)=Y</a:t>
                </a:r>
              </a:p>
              <a:p>
                <a:pPr marL="0" lvl="0" indent="0">
                  <a:buNone/>
                </a:pPr>
                <a:endParaRPr lang="en-US" sz="3200" dirty="0"/>
              </a:p>
              <a:p>
                <a:pPr marL="0" lvl="0" indent="0">
                  <a:buNone/>
                </a:pPr>
                <a:r>
                  <a:rPr lang="en-US" sz="3200" dirty="0"/>
                  <a:t>Unsupervised Learning</a:t>
                </a:r>
              </a:p>
              <a:p>
                <a:pPr marL="548640" lvl="2" indent="0">
                  <a:buNone/>
                </a:pPr>
                <a:r>
                  <a:rPr lang="en-US" sz="2400" dirty="0"/>
                  <a:t>Given x	-&gt; 	Determine f(x)</a:t>
                </a:r>
              </a:p>
              <a:p>
                <a:pPr marL="0" lvl="0" indent="0">
                  <a:buNone/>
                </a:pPr>
                <a:endParaRPr lang="en-US" sz="3200" dirty="0"/>
              </a:p>
              <a:p>
                <a:pPr marL="0" lvl="0" indent="0">
                  <a:buNone/>
                </a:pPr>
                <a:r>
                  <a:rPr lang="en-US" sz="3200" dirty="0"/>
                  <a:t>Reinforcement Learning</a:t>
                </a:r>
              </a:p>
              <a:p>
                <a:pPr marL="548640" lvl="2" indent="0">
                  <a:buNone/>
                </a:pPr>
                <a:r>
                  <a:rPr lang="en-US" sz="2400" dirty="0"/>
                  <a:t>Explore s, R	-&gt; 	Determine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 dirty="0"/>
                  <a:t>(s)=a</a:t>
                </a:r>
              </a:p>
            </p:txBody>
          </p:sp>
        </mc:Choice>
        <mc:Fallback xmlns="">
          <p:sp>
            <p:nvSpPr>
              <p:cNvPr id="14" name="Content Placeholder 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163" y="2133601"/>
                <a:ext cx="10360501" cy="4140200"/>
              </a:xfrm>
              <a:blipFill>
                <a:blip r:embed="rId2"/>
                <a:stretch>
                  <a:fillRect l="-1235" t="-3976" b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61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Markov Decision Processes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3" y="2133601"/>
            <a:ext cx="10360501" cy="414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Formal Mathematical Model for RL</a:t>
            </a:r>
          </a:p>
          <a:p>
            <a:r>
              <a:rPr lang="en-US" sz="3200" dirty="0"/>
              <a:t>States</a:t>
            </a:r>
          </a:p>
          <a:p>
            <a:r>
              <a:rPr lang="en-US" sz="3200" dirty="0"/>
              <a:t>Actions</a:t>
            </a:r>
          </a:p>
          <a:p>
            <a:r>
              <a:rPr lang="en-US" sz="3200" dirty="0"/>
              <a:t>Rewards</a:t>
            </a:r>
          </a:p>
          <a:p>
            <a:r>
              <a:rPr lang="en-US" sz="3200" dirty="0"/>
              <a:t>Stochastic Effects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49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Markov Decision Processes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3" y="2133601"/>
            <a:ext cx="10360501" cy="414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Traditional Algorithms for MDPs</a:t>
            </a:r>
          </a:p>
          <a:p>
            <a:r>
              <a:rPr lang="en-US" sz="3200" dirty="0"/>
              <a:t>Policy Iteration : </a:t>
            </a:r>
            <a:r>
              <a:rPr lang="en-US" dirty="0"/>
              <a:t>Calculate Policy to Maximize Value</a:t>
            </a:r>
          </a:p>
          <a:p>
            <a:r>
              <a:rPr lang="en-US" sz="3200" dirty="0"/>
              <a:t>Value Iteration : </a:t>
            </a:r>
            <a:r>
              <a:rPr lang="en-US" dirty="0"/>
              <a:t>Calculate Value for Each State</a:t>
            </a:r>
            <a:endParaRPr lang="en-US" sz="3200" dirty="0"/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6444CF-90DD-4D1B-ABF0-9EA8CB56A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3" t="45555" r="10615" b="42220"/>
          <a:stretch/>
        </p:blipFill>
        <p:spPr>
          <a:xfrm>
            <a:off x="3489752" y="4724400"/>
            <a:ext cx="5271659" cy="13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4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Q-Learning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163" y="2133601"/>
            <a:ext cx="10360501" cy="4140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Q Function to learn the environment</a:t>
            </a:r>
          </a:p>
          <a:p>
            <a:pPr algn="ctr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519B8-0FD3-4C85-A578-006D02805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2" t="42220" r="50000" b="50000"/>
          <a:stretch/>
        </p:blipFill>
        <p:spPr>
          <a:xfrm>
            <a:off x="3275012" y="3530597"/>
            <a:ext cx="6096000" cy="889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16EC45-F936-452D-A9EC-51C0CBAA7D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6" t="58891" r="28119" b="26661"/>
          <a:stretch/>
        </p:blipFill>
        <p:spPr>
          <a:xfrm>
            <a:off x="2132012" y="4419599"/>
            <a:ext cx="8382000" cy="1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Reinforcement Learning</a:t>
            </a:r>
            <a:br>
              <a:rPr lang="en-US" dirty="0"/>
            </a:br>
            <a:r>
              <a:rPr lang="en-US" dirty="0"/>
              <a:t>Lunar </a:t>
            </a:r>
            <a:r>
              <a:rPr lang="en-US" dirty="0" err="1"/>
              <a:t>LandeR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297559" y="1981200"/>
            <a:ext cx="4977104" cy="4470400"/>
          </a:xfrm>
        </p:spPr>
        <p:txBody>
          <a:bodyPr>
            <a:noAutofit/>
          </a:bodyPr>
          <a:lstStyle/>
          <a:p>
            <a:r>
              <a:rPr lang="en-US" dirty="0"/>
              <a:t>Navigate a space ship to land on the moon.</a:t>
            </a:r>
          </a:p>
          <a:p>
            <a:r>
              <a:rPr lang="en-US" dirty="0"/>
              <a:t>3 possible actions (left, up, right)</a:t>
            </a:r>
          </a:p>
          <a:p>
            <a:r>
              <a:rPr lang="en-US" dirty="0"/>
              <a:t>Rewards based on landing location, orientation, and aggressiveness.</a:t>
            </a:r>
          </a:p>
          <a:p>
            <a:r>
              <a:rPr lang="en-US" dirty="0"/>
              <a:t>Implemented a DQN</a:t>
            </a:r>
          </a:p>
          <a:p>
            <a:pPr lvl="1"/>
            <a:r>
              <a:rPr lang="en-US" dirty="0"/>
              <a:t>Learn to hover</a:t>
            </a:r>
          </a:p>
          <a:p>
            <a:pPr lvl="1"/>
            <a:r>
              <a:rPr lang="en-US" dirty="0"/>
              <a:t>Learn where to land</a:t>
            </a:r>
          </a:p>
          <a:p>
            <a:pPr lvl="1"/>
            <a:r>
              <a:rPr lang="en-US" dirty="0"/>
              <a:t>Learn to land slowly</a:t>
            </a:r>
          </a:p>
        </p:txBody>
      </p:sp>
      <p:pic>
        <p:nvPicPr>
          <p:cNvPr id="6" name="lunarlander">
            <a:hlinkClick r:id="" action="ppaction://media"/>
            <a:extLst>
              <a:ext uri="{FF2B5EF4-FFF2-40B4-BE49-F238E27FC236}">
                <a16:creationId xmlns:a16="http://schemas.microsoft.com/office/drawing/2014/main" id="{E1A3DE75-02F0-40D4-A0FD-E0A9E4847E7E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379663"/>
            <a:ext cx="4976813" cy="3317875"/>
          </a:xfrm>
        </p:spPr>
      </p:pic>
    </p:spTree>
    <p:extLst>
      <p:ext uri="{BB962C8B-B14F-4D97-AF65-F5344CB8AC3E}">
        <p14:creationId xmlns:p14="http://schemas.microsoft.com/office/powerpoint/2010/main" val="247147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Reinforcement Learning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44034" y="2133600"/>
            <a:ext cx="10360501" cy="414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Variations</a:t>
            </a:r>
          </a:p>
          <a:p>
            <a:r>
              <a:rPr lang="en-US" sz="3200" dirty="0"/>
              <a:t>Deep Q Network</a:t>
            </a:r>
          </a:p>
          <a:p>
            <a:r>
              <a:rPr lang="en-US" sz="3200" dirty="0"/>
              <a:t>Deep Policy Gradient Network</a:t>
            </a:r>
          </a:p>
          <a:p>
            <a:r>
              <a:rPr lang="en-US" sz="3200" dirty="0"/>
              <a:t>Actor-Critic Network</a:t>
            </a:r>
          </a:p>
          <a:p>
            <a:r>
              <a:rPr lang="en-US" sz="3200" dirty="0"/>
              <a:t>Replay Buffer</a:t>
            </a:r>
          </a:p>
          <a:p>
            <a:r>
              <a:rPr lang="en-US" sz="3200" dirty="0"/>
              <a:t>Combining with Supervised/Unsupervised Models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algn="ctr"/>
            <a:endParaRPr lang="en-US" dirty="0"/>
          </a:p>
          <a:p>
            <a:pPr marL="0" indent="0">
              <a:buNone/>
            </a:pPr>
            <a:endParaRPr lang="en-US" sz="3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51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306F7-4A8C-469C-BF95-8E15AD94B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Robotics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Industrial Systems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NLP</a:t>
            </a:r>
          </a:p>
        </p:txBody>
      </p:sp>
      <p:pic>
        <p:nvPicPr>
          <p:cNvPr id="4" name="motion-types-v2@2x">
            <a:hlinkClick r:id="" action="ppaction://media"/>
            <a:extLst>
              <a:ext uri="{FF2B5EF4-FFF2-40B4-BE49-F238E27FC236}">
                <a16:creationId xmlns:a16="http://schemas.microsoft.com/office/drawing/2014/main" id="{5C4BD648-81BC-4932-B3E7-35A0CD756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9812" y="1812759"/>
            <a:ext cx="7608449" cy="220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FA840-2B4C-4888-8229-35C715E79BBE}"/>
              </a:ext>
            </a:extLst>
          </p:cNvPr>
          <p:cNvSpPr txBox="1"/>
          <p:nvPr/>
        </p:nvSpPr>
        <p:spPr>
          <a:xfrm>
            <a:off x="8014236" y="4110992"/>
            <a:ext cx="319905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https://blog.openai.com/learning-dexterity/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695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imson landscape design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F03460512.potx" id="{FAD57A1D-FD3F-410E-BC16-DC0572F34EA3}" vid="{8B1535A0-4296-40FA-BB7E-C6BB75A63359}"/>
    </a:ext>
  </a:extLst>
</a:theme>
</file>

<file path=ppt/theme/theme2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Crimson landscape design slides</Template>
  <TotalTime>385</TotalTime>
  <Words>163</Words>
  <Application>Microsoft Office PowerPoint</Application>
  <PresentationFormat>Custom</PresentationFormat>
  <Paragraphs>62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Cambria</vt:lpstr>
      <vt:lpstr>Cambria Math</vt:lpstr>
      <vt:lpstr>Century Gothic</vt:lpstr>
      <vt:lpstr>Crimson landscape design template</vt:lpstr>
      <vt:lpstr>Reinforcement Learning</vt:lpstr>
      <vt:lpstr>Agenda</vt:lpstr>
      <vt:lpstr>Machine Learning Types</vt:lpstr>
      <vt:lpstr>Markov Decision Processes</vt:lpstr>
      <vt:lpstr>Markov Decision Processes</vt:lpstr>
      <vt:lpstr>Q-Learning</vt:lpstr>
      <vt:lpstr>Deep Reinforcement Learning Lunar LandeR</vt:lpstr>
      <vt:lpstr>Deep Reinforcement Learning</vt:lpstr>
      <vt:lpstr>Applications of Reinforcement Learning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Rishi Rebello</dc:creator>
  <cp:lastModifiedBy>Rishi Rebello</cp:lastModifiedBy>
  <cp:revision>25</cp:revision>
  <dcterms:created xsi:type="dcterms:W3CDTF">2018-12-11T02:36:27Z</dcterms:created>
  <dcterms:modified xsi:type="dcterms:W3CDTF">2018-12-11T22:30:51Z</dcterms:modified>
</cp:coreProperties>
</file>